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78" r:id="rId5"/>
    <p:sldId id="259" r:id="rId6"/>
    <p:sldId id="260" r:id="rId7"/>
    <p:sldId id="263" r:id="rId8"/>
    <p:sldId id="291" r:id="rId9"/>
    <p:sldId id="265" r:id="rId10"/>
    <p:sldId id="264" r:id="rId11"/>
    <p:sldId id="261" r:id="rId12"/>
    <p:sldId id="262" r:id="rId13"/>
    <p:sldId id="267" r:id="rId14"/>
    <p:sldId id="268" r:id="rId15"/>
    <p:sldId id="272" r:id="rId16"/>
    <p:sldId id="266" r:id="rId17"/>
    <p:sldId id="269" r:id="rId18"/>
    <p:sldId id="277" r:id="rId19"/>
    <p:sldId id="292" r:id="rId20"/>
    <p:sldId id="293" r:id="rId21"/>
    <p:sldId id="283" r:id="rId22"/>
    <p:sldId id="294" r:id="rId23"/>
    <p:sldId id="271" r:id="rId24"/>
    <p:sldId id="295" r:id="rId25"/>
    <p:sldId id="284" r:id="rId26"/>
    <p:sldId id="285" r:id="rId27"/>
    <p:sldId id="296" r:id="rId28"/>
    <p:sldId id="286" r:id="rId29"/>
    <p:sldId id="287" r:id="rId30"/>
    <p:sldId id="273" r:id="rId31"/>
    <p:sldId id="274" r:id="rId32"/>
    <p:sldId id="275" r:id="rId33"/>
    <p:sldId id="288" r:id="rId34"/>
    <p:sldId id="289" r:id="rId35"/>
    <p:sldId id="290" r:id="rId36"/>
    <p:sldId id="279" r:id="rId37"/>
    <p:sldId id="281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304" r:id="rId46"/>
    <p:sldId id="305" r:id="rId47"/>
    <p:sldId id="312" r:id="rId48"/>
    <p:sldId id="306" r:id="rId49"/>
    <p:sldId id="307" r:id="rId50"/>
    <p:sldId id="313" r:id="rId51"/>
    <p:sldId id="314" r:id="rId52"/>
    <p:sldId id="308" r:id="rId53"/>
    <p:sldId id="309" r:id="rId54"/>
    <p:sldId id="282" r:id="rId55"/>
    <p:sldId id="310" r:id="rId56"/>
    <p:sldId id="315" r:id="rId57"/>
    <p:sldId id="311" r:id="rId58"/>
    <p:sldId id="280" r:id="rId5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4.png>
</file>

<file path=ppt/media/image24.png>
</file>

<file path=ppt/media/image58.png>
</file>

<file path=ppt/media/image61.png>
</file>

<file path=ppt/media/image62.png>
</file>

<file path=ppt/media/image6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20743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109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3077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70366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955871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328295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8892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1873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19327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05525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33378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8E065-F9F4-4F06-B24D-5974B5106BA5}" type="datetimeFigureOut">
              <a:rPr lang="tr-TR" smtClean="0"/>
              <a:t>20.03.2021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74398-E3D5-4B0A-9C1A-291B8F8C0A7F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52942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emf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qTYzzwvOPo&amp;list=PLWFbg4fjxJBbKilaWKBBWYityN-KcZzMK&amp;index=24" TargetMode="External"/><Relationship Id="rId2" Type="http://schemas.openxmlformats.org/officeDocument/2006/relationships/hyperlink" Target="https://www.youtube.com/watch?v=Lt9Pv3TA9BA&amp;list=PLWFbg4fjxJBbKilaWKBBWYityN-KcZzMK&amp;index=23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jERic_IPOKk&amp;list=PLUN1ebyo8i-lji3TJcZ15d5o0h9P9yvlT&amp;index=41" TargetMode="External"/><Relationship Id="rId5" Type="http://schemas.openxmlformats.org/officeDocument/2006/relationships/hyperlink" Target="https://www.youtube.com/watch?v=dfwTX1k8zHs&amp;list=PLUN1ebyo8i-lji3TJcZ15d5o0h9P9yvlT&amp;index=38" TargetMode="External"/><Relationship Id="rId4" Type="http://schemas.openxmlformats.org/officeDocument/2006/relationships/hyperlink" Target="https://www.youtube.com/watch?v=aYfZr-0_viA&amp;list=PLWFbg4fjxJBbKilaWKBBWYityN-KcZzMK&amp;index=27" TargetMode="Externa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886690"/>
            <a:ext cx="9144000" cy="1837460"/>
          </a:xfrm>
        </p:spPr>
        <p:txBody>
          <a:bodyPr>
            <a:noAutofit/>
          </a:bodyPr>
          <a:lstStyle/>
          <a:p>
            <a:r>
              <a:rPr lang="tr-TR" sz="6600" b="1" dirty="0" smtClean="0"/>
              <a:t>Akım, Direnç ve Doğru Akım Devreleri</a:t>
            </a:r>
            <a:endParaRPr lang="tr-TR" sz="6600" b="1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4668838"/>
            <a:ext cx="9144000" cy="1655762"/>
          </a:xfrm>
        </p:spPr>
        <p:txBody>
          <a:bodyPr>
            <a:normAutofit/>
          </a:bodyPr>
          <a:lstStyle/>
          <a:p>
            <a:r>
              <a:rPr lang="tr-TR" sz="4000" dirty="0" smtClean="0"/>
              <a:t>DOÇ. DR. MEHMET BATI</a:t>
            </a:r>
            <a:endParaRPr lang="tr-TR" sz="4000" dirty="0"/>
          </a:p>
        </p:txBody>
      </p:sp>
    </p:spTree>
    <p:extLst>
      <p:ext uri="{BB962C8B-B14F-4D97-AF65-F5344CB8AC3E}">
        <p14:creationId xmlns:p14="http://schemas.microsoft.com/office/powerpoint/2010/main" val="16433121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3054" y="141638"/>
            <a:ext cx="9102437" cy="666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6106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Direnç ve </a:t>
            </a:r>
            <a:r>
              <a:rPr lang="tr-TR" dirty="0" err="1" smtClean="0"/>
              <a:t>Ohm</a:t>
            </a:r>
            <a:r>
              <a:rPr lang="tr-TR" dirty="0" smtClean="0"/>
              <a:t> Kanunu</a:t>
            </a:r>
            <a:endParaRPr lang="tr-TR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5836" y="1549101"/>
            <a:ext cx="10758055" cy="1598684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071" y="3395780"/>
            <a:ext cx="2013094" cy="856000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382" y="4344082"/>
            <a:ext cx="10725509" cy="418475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836" y="4854859"/>
            <a:ext cx="11353653" cy="1395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798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etin kutusu 7"/>
          <p:cNvSpPr txBox="1"/>
          <p:nvPr/>
        </p:nvSpPr>
        <p:spPr>
          <a:xfrm>
            <a:off x="1014611" y="358459"/>
            <a:ext cx="917411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dirty="0" err="1" smtClean="0"/>
              <a:t>Ohm</a:t>
            </a:r>
            <a:r>
              <a:rPr lang="tr-TR" sz="2000" dirty="0" smtClean="0"/>
              <a:t> kanununa uyan, dolayısıyla E  ile J arasında lineer (doğrusal) bir ilişki gösteren </a:t>
            </a:r>
          </a:p>
          <a:p>
            <a:r>
              <a:rPr lang="tr-TR" sz="2000" dirty="0" smtClean="0"/>
              <a:t>maddelerin </a:t>
            </a:r>
            <a:r>
              <a:rPr lang="tr-TR" sz="2000" dirty="0" err="1" smtClean="0"/>
              <a:t>Omik</a:t>
            </a:r>
            <a:r>
              <a:rPr lang="tr-TR" sz="2000" dirty="0" smtClean="0"/>
              <a:t> oldukları söylenir.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dirty="0" smtClean="0"/>
              <a:t>Bütün maddelerin bu özelliğe sahip olmadığı deneysel olarak bulunabilir.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dirty="0" err="1" smtClean="0"/>
              <a:t>Ohm</a:t>
            </a:r>
            <a:r>
              <a:rPr lang="tr-TR" sz="2000" dirty="0" smtClean="0"/>
              <a:t> kanununa uymayan maddelere </a:t>
            </a:r>
            <a:r>
              <a:rPr lang="tr-TR" sz="2000" dirty="0" err="1" smtClean="0"/>
              <a:t>omik</a:t>
            </a:r>
            <a:r>
              <a:rPr lang="tr-TR" sz="2000" dirty="0" smtClean="0"/>
              <a:t> olmayan maddeler denir.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000" dirty="0" err="1" smtClean="0"/>
              <a:t>Ohm</a:t>
            </a:r>
            <a:r>
              <a:rPr lang="tr-TR" sz="2000" dirty="0" smtClean="0"/>
              <a:t> kanunu doğanın temel bir kanunu değildir. Deneysel bir bağıntıdır.</a:t>
            </a:r>
            <a:endParaRPr lang="tr-TR" sz="2000" dirty="0"/>
          </a:p>
        </p:txBody>
      </p:sp>
      <p:sp>
        <p:nvSpPr>
          <p:cNvPr id="9" name="İçerik Yer Tutucusu 8"/>
          <p:cNvSpPr>
            <a:spLocks noGrp="1"/>
          </p:cNvSpPr>
          <p:nvPr>
            <p:ph idx="1"/>
          </p:nvPr>
        </p:nvSpPr>
        <p:spPr>
          <a:xfrm>
            <a:off x="824345" y="1989675"/>
            <a:ext cx="10515600" cy="4351338"/>
          </a:xfrm>
        </p:spPr>
        <p:txBody>
          <a:bodyPr/>
          <a:lstStyle/>
          <a:p>
            <a:r>
              <a:rPr lang="tr-TR" sz="2400" b="1" dirty="0" err="1" smtClean="0"/>
              <a:t>Ohm</a:t>
            </a:r>
            <a:r>
              <a:rPr lang="tr-TR" sz="2400" b="1" dirty="0" smtClean="0"/>
              <a:t> kanununun daha kullanışlı </a:t>
            </a:r>
            <a:r>
              <a:rPr lang="tr-TR" sz="2400" b="1" dirty="0" err="1" smtClean="0"/>
              <a:t>makroskopik</a:t>
            </a:r>
            <a:r>
              <a:rPr lang="tr-TR" sz="2400" b="1" dirty="0" smtClean="0"/>
              <a:t> formu:</a:t>
            </a:r>
          </a:p>
          <a:p>
            <a:endParaRPr lang="tr-TR" dirty="0"/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45" y="2398390"/>
            <a:ext cx="8381209" cy="3190524"/>
          </a:xfrm>
          <a:prstGeom prst="rect">
            <a:avLst/>
          </a:prstGeom>
        </p:spPr>
      </p:pic>
      <p:pic>
        <p:nvPicPr>
          <p:cNvPr id="11" name="Resim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45" y="5758798"/>
            <a:ext cx="10880132" cy="814446"/>
          </a:xfrm>
          <a:prstGeom prst="rect">
            <a:avLst/>
          </a:prstGeom>
        </p:spPr>
      </p:pic>
      <p:pic>
        <p:nvPicPr>
          <p:cNvPr id="12" name="Resi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6235" y="4662490"/>
            <a:ext cx="1404981" cy="1115695"/>
          </a:xfrm>
          <a:prstGeom prst="rect">
            <a:avLst/>
          </a:prstGeom>
        </p:spPr>
      </p:pic>
      <p:pic>
        <p:nvPicPr>
          <p:cNvPr id="14" name="Resim 13"/>
          <p:cNvPicPr>
            <a:picLocks noChangeAspect="1"/>
          </p:cNvPicPr>
          <p:nvPr/>
        </p:nvPicPr>
        <p:blipFill rotWithShape="1">
          <a:blip r:embed="rId5"/>
          <a:srcRect t="6353" r="7681"/>
          <a:stretch/>
        </p:blipFill>
        <p:spPr>
          <a:xfrm>
            <a:off x="9362356" y="4150678"/>
            <a:ext cx="1652738" cy="51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815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158" y="138546"/>
            <a:ext cx="8839915" cy="6360797"/>
          </a:xfrm>
          <a:prstGeom prst="rect">
            <a:avLst/>
          </a:prstGeom>
        </p:spPr>
      </p:pic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3"/>
          <a:srcRect t="11532" r="8157"/>
          <a:stretch/>
        </p:blipFill>
        <p:spPr>
          <a:xfrm>
            <a:off x="9401050" y="4419599"/>
            <a:ext cx="2943350" cy="255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311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804"/>
          <a:stretch/>
        </p:blipFill>
        <p:spPr>
          <a:xfrm>
            <a:off x="423980" y="457200"/>
            <a:ext cx="9525137" cy="6262255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3865545" y="272534"/>
            <a:ext cx="1383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Öz iletkenlik:</a:t>
            </a:r>
            <a:endParaRPr lang="tr-TR" dirty="0"/>
          </a:p>
        </p:txBody>
      </p:sp>
      <p:sp>
        <p:nvSpPr>
          <p:cNvPr id="6" name="Metin kutusu 5"/>
          <p:cNvSpPr txBox="1"/>
          <p:nvPr/>
        </p:nvSpPr>
        <p:spPr>
          <a:xfrm>
            <a:off x="3452232" y="600301"/>
            <a:ext cx="427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>
                <a:solidFill>
                  <a:schemeClr val="accent1">
                    <a:lumMod val="75000"/>
                  </a:schemeClr>
                </a:solidFill>
              </a:rPr>
              <a:t>Öz</a:t>
            </a:r>
            <a:endParaRPr lang="tr-TR" b="1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2959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290" y="110836"/>
            <a:ext cx="9435375" cy="656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5051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472"/>
          <a:stretch/>
        </p:blipFill>
        <p:spPr>
          <a:xfrm>
            <a:off x="782781" y="318654"/>
            <a:ext cx="10049151" cy="6206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549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2954" y="0"/>
            <a:ext cx="9653380" cy="67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8718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21674"/>
            <a:ext cx="10805930" cy="630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1539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219" y="124691"/>
            <a:ext cx="10367325" cy="673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775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2830" y="4613816"/>
            <a:ext cx="4804304" cy="1133899"/>
          </a:xfrm>
          <a:prstGeom prst="rect">
            <a:avLst/>
          </a:prstGeom>
        </p:spPr>
      </p:pic>
      <p:sp>
        <p:nvSpPr>
          <p:cNvPr id="5" name="Metin kutusu 4"/>
          <p:cNvSpPr txBox="1"/>
          <p:nvPr/>
        </p:nvSpPr>
        <p:spPr>
          <a:xfrm>
            <a:off x="222795" y="732009"/>
            <a:ext cx="1180964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 smtClean="0"/>
              <a:t> Modern Teknoloji ve sanayide elektrik enerjisi kadar verimli ve kullanışlı </a:t>
            </a:r>
          </a:p>
          <a:p>
            <a:r>
              <a:rPr lang="tr-TR" sz="2400" dirty="0" smtClean="0"/>
              <a:t>başka bir enerji türü daha keşfedilememiştir.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 smtClean="0"/>
              <a:t>Daha önce durgun yüklerle ilgilendik (Elektrostatik).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 smtClean="0"/>
              <a:t>Burada ise elektrik yüklerinin hareketini yani elektrik akımını inceleyeceğiz (Elektrodinamik)</a:t>
            </a:r>
          </a:p>
          <a:p>
            <a:endParaRPr lang="tr-TR" sz="2400" dirty="0" smtClean="0"/>
          </a:p>
          <a:p>
            <a:endParaRPr lang="tr-TR" sz="2400" dirty="0"/>
          </a:p>
        </p:txBody>
      </p:sp>
      <p:sp>
        <p:nvSpPr>
          <p:cNvPr id="6" name="Metin kutusu 5"/>
          <p:cNvSpPr txBox="1"/>
          <p:nvPr/>
        </p:nvSpPr>
        <p:spPr>
          <a:xfrm>
            <a:off x="222795" y="2624593"/>
            <a:ext cx="2017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="1" dirty="0" smtClean="0">
                <a:solidFill>
                  <a:srgbClr val="FF0000"/>
                </a:solidFill>
              </a:rPr>
              <a:t>Elektrik Akımı</a:t>
            </a:r>
            <a:r>
              <a:rPr lang="tr-TR" dirty="0" smtClean="0"/>
              <a:t>:</a:t>
            </a:r>
            <a:endParaRPr lang="tr-TR" dirty="0"/>
          </a:p>
        </p:txBody>
      </p:sp>
      <p:sp>
        <p:nvSpPr>
          <p:cNvPr id="7" name="Metin kutusu 6"/>
          <p:cNvSpPr txBox="1"/>
          <p:nvPr/>
        </p:nvSpPr>
        <p:spPr>
          <a:xfrm>
            <a:off x="222795" y="3241774"/>
            <a:ext cx="114361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 smtClean="0"/>
              <a:t>İletken bir maddenin herhangi bir kesitinden birim zamanda geçen yük miktarına </a:t>
            </a:r>
          </a:p>
          <a:p>
            <a:r>
              <a:rPr lang="tr-TR" sz="2400" b="1" dirty="0" smtClean="0"/>
              <a:t>Akım </a:t>
            </a:r>
            <a:r>
              <a:rPr lang="tr-TR" sz="2400" dirty="0" smtClean="0"/>
              <a:t>denir.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tr-TR" sz="2400" dirty="0" smtClean="0"/>
              <a:t>I  (veya i) ile gösterilir. Birimi Amper </a:t>
            </a:r>
            <a:r>
              <a:rPr lang="tr-TR" sz="2400" dirty="0" err="1" smtClean="0"/>
              <a:t>dir</a:t>
            </a:r>
            <a:r>
              <a:rPr lang="tr-TR" sz="2400" dirty="0" smtClean="0"/>
              <a:t>.</a:t>
            </a:r>
          </a:p>
          <a:p>
            <a:endParaRPr lang="tr-TR" sz="2400" dirty="0" smtClean="0"/>
          </a:p>
          <a:p>
            <a:endParaRPr lang="tr-TR" sz="2400" dirty="0"/>
          </a:p>
        </p:txBody>
      </p:sp>
      <p:sp>
        <p:nvSpPr>
          <p:cNvPr id="8" name="Metin kutusu 7"/>
          <p:cNvSpPr txBox="1"/>
          <p:nvPr/>
        </p:nvSpPr>
        <p:spPr>
          <a:xfrm>
            <a:off x="438150" y="5747715"/>
            <a:ext cx="80309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2400" b="1" dirty="0" err="1" smtClean="0">
                <a:solidFill>
                  <a:srgbClr val="FF0000"/>
                </a:solidFill>
              </a:rPr>
              <a:t>dt</a:t>
            </a:r>
            <a:r>
              <a:rPr lang="tr-TR" sz="2400" dirty="0" smtClean="0"/>
              <a:t> zamanda iletkenin belirli bir kesitinden geçen net yük </a:t>
            </a:r>
            <a:r>
              <a:rPr lang="tr-TR" sz="2400" b="1" dirty="0" err="1" smtClean="0">
                <a:solidFill>
                  <a:srgbClr val="FF0000"/>
                </a:solidFill>
              </a:rPr>
              <a:t>dq</a:t>
            </a:r>
            <a:r>
              <a:rPr lang="tr-TR" sz="2400" b="1" dirty="0" smtClean="0">
                <a:solidFill>
                  <a:srgbClr val="FF0000"/>
                </a:solidFill>
              </a:rPr>
              <a:t> </a:t>
            </a:r>
            <a:r>
              <a:rPr lang="tr-TR" sz="2400" dirty="0" smtClean="0"/>
              <a:t>ise.</a:t>
            </a:r>
          </a:p>
          <a:p>
            <a:r>
              <a:rPr lang="tr-TR" sz="2400" dirty="0" smtClean="0"/>
              <a:t>Akım yönü pozitif yüklerin hareket yönü olarak kabul edilir.</a:t>
            </a:r>
            <a:endParaRPr lang="tr-TR" sz="2400" dirty="0"/>
          </a:p>
        </p:txBody>
      </p:sp>
    </p:spTree>
    <p:extLst>
      <p:ext uri="{BB962C8B-B14F-4D97-AF65-F5344CB8AC3E}">
        <p14:creationId xmlns:p14="http://schemas.microsoft.com/office/powerpoint/2010/main" val="16263592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885" y="0"/>
            <a:ext cx="10076660" cy="6667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638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0368" y="-1"/>
            <a:ext cx="9335631" cy="6856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99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9228" y="185016"/>
            <a:ext cx="8895828" cy="6318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1400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37" y="1186402"/>
            <a:ext cx="9428018" cy="1823490"/>
          </a:xfrm>
          <a:prstGeom prst="rect">
            <a:avLst/>
          </a:prstGeom>
        </p:spPr>
      </p:pic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44237" y="10558"/>
            <a:ext cx="10515600" cy="1325563"/>
          </a:xfrm>
        </p:spPr>
        <p:txBody>
          <a:bodyPr/>
          <a:lstStyle/>
          <a:p>
            <a:r>
              <a:rPr lang="tr-TR" dirty="0" smtClean="0"/>
              <a:t>Elektrik Devresinde Güç: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5930" y="4129862"/>
            <a:ext cx="11836070" cy="224812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0791" y="2921464"/>
            <a:ext cx="3855027" cy="1208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77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734" y="171160"/>
            <a:ext cx="10289437" cy="6382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1838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7927" y="154109"/>
            <a:ext cx="10737273" cy="6585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161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052" y="0"/>
            <a:ext cx="9483929" cy="660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50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0"/>
            <a:ext cx="9961088" cy="689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1147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9544" y="198870"/>
            <a:ext cx="10079183" cy="6488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021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1129" y="113578"/>
            <a:ext cx="9113089" cy="666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673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777" y="0"/>
            <a:ext cx="11396617" cy="415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29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200" y="207818"/>
            <a:ext cx="9954691" cy="6788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6152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6365" y="25123"/>
            <a:ext cx="9919854" cy="6860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9199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527" y="-55418"/>
            <a:ext cx="8894618" cy="676750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595" y="1120323"/>
            <a:ext cx="5734405" cy="675690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527" y="1352472"/>
            <a:ext cx="6089290" cy="44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7007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741218" y="226580"/>
            <a:ext cx="10515600" cy="604693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Elektrik Ölçü Aletleri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959" y="831272"/>
            <a:ext cx="9645549" cy="586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6459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2351"/>
            <a:ext cx="9802091" cy="6300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42697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882" y="11313"/>
            <a:ext cx="10133553" cy="6846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4840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9484"/>
            <a:ext cx="9349530" cy="661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51884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26578"/>
            <a:ext cx="9845074" cy="6429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0424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687" y="230930"/>
            <a:ext cx="11119613" cy="655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087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4933"/>
          <a:stretch/>
        </p:blipFill>
        <p:spPr>
          <a:xfrm>
            <a:off x="838200" y="0"/>
            <a:ext cx="7779327" cy="6834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822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3745" y="221672"/>
            <a:ext cx="10078110" cy="648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3968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085368" cy="7548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5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16166"/>
            <a:ext cx="10635667" cy="7183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395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211"/>
          <a:stretch/>
        </p:blipFill>
        <p:spPr>
          <a:xfrm>
            <a:off x="1383403" y="1057275"/>
            <a:ext cx="9460810" cy="419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51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953750" cy="508283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921493"/>
            <a:ext cx="10420350" cy="2624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14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5375" y="423358"/>
            <a:ext cx="4737389" cy="312980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015" y="1559233"/>
            <a:ext cx="5631440" cy="858056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9661" y="2417289"/>
            <a:ext cx="417195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494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80073" cy="7090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141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8291"/>
            <a:ext cx="10782300" cy="710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53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6456" y="185015"/>
            <a:ext cx="9529762" cy="630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06860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46388"/>
            <a:ext cx="10224655" cy="7104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24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434306" cy="735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203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0441" y="101775"/>
            <a:ext cx="10744200" cy="6880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84331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346" y="134992"/>
            <a:ext cx="9767456" cy="6723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64652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2601" y="264448"/>
            <a:ext cx="9263508" cy="659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567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499" y="-275893"/>
            <a:ext cx="11163301" cy="736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369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17034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97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4221" y="135016"/>
            <a:ext cx="10030651" cy="672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3830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025" y="0"/>
            <a:ext cx="11356806" cy="710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9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0061" y="5145"/>
            <a:ext cx="9540629" cy="6852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2167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tr-TR" dirty="0">
                <a:hlinkClick r:id="rId2"/>
              </a:rPr>
              <a:t>https://</a:t>
            </a:r>
            <a:r>
              <a:rPr lang="tr-TR" dirty="0" smtClean="0">
                <a:hlinkClick r:id="rId2"/>
              </a:rPr>
              <a:t>www.youtube.com/watch?v=Lt9Pv3TA9BA&amp;list=PLWFbg4fjxJBbKilaWKBBWYityN-KcZzMK&amp;index=23</a:t>
            </a:r>
            <a:endParaRPr lang="tr-TR" dirty="0"/>
          </a:p>
          <a:p>
            <a:r>
              <a:rPr lang="tr-TR" dirty="0">
                <a:hlinkClick r:id="rId3"/>
              </a:rPr>
              <a:t>https://</a:t>
            </a:r>
            <a:r>
              <a:rPr lang="tr-TR" dirty="0" smtClean="0">
                <a:hlinkClick r:id="rId3"/>
              </a:rPr>
              <a:t>www.youtube.com/watch?v=JqTYzzwvOPo&amp;list=PLWFbg4fjxJBbKilaWKBBWYityN-KcZzMK&amp;index=24</a:t>
            </a:r>
            <a:endParaRPr lang="tr-TR" dirty="0" smtClean="0"/>
          </a:p>
          <a:p>
            <a:r>
              <a:rPr lang="tr-TR" dirty="0">
                <a:hlinkClick r:id="rId4"/>
              </a:rPr>
              <a:t>https://</a:t>
            </a:r>
            <a:r>
              <a:rPr lang="tr-TR" dirty="0" smtClean="0">
                <a:hlinkClick r:id="rId4"/>
              </a:rPr>
              <a:t>www.youtube.com/watch?v=aYfZr-0_viA&amp;list=PLWFbg4fjxJBbKilaWKBBWYityN-KcZzMK&amp;index=27</a:t>
            </a:r>
            <a:endParaRPr lang="tr-TR" dirty="0" smtClean="0"/>
          </a:p>
          <a:p>
            <a:endParaRPr lang="tr-TR" dirty="0"/>
          </a:p>
          <a:p>
            <a:r>
              <a:rPr lang="tr-TR" dirty="0">
                <a:hlinkClick r:id="rId5"/>
              </a:rPr>
              <a:t>https://</a:t>
            </a:r>
            <a:r>
              <a:rPr lang="tr-TR" dirty="0" smtClean="0">
                <a:hlinkClick r:id="rId5"/>
              </a:rPr>
              <a:t>www.youtube.com/watch?v=dfwTX1k8zHs&amp;list=PLUN1ebyo8i-lji3TJcZ15d5o0h9P9yvlT&amp;index=38</a:t>
            </a:r>
            <a:endParaRPr lang="tr-TR" dirty="0" smtClean="0"/>
          </a:p>
          <a:p>
            <a:r>
              <a:rPr lang="tr-TR" dirty="0">
                <a:hlinkClick r:id="rId6"/>
              </a:rPr>
              <a:t>https://www.youtube.com/watch?v=jERic_IPOKk&amp;list=PLUN1ebyo8i-lji3TJcZ15d5o0h9P9yvlT&amp;index=41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897271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44374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02673" y="33734"/>
            <a:ext cx="10515600" cy="1325563"/>
          </a:xfrm>
        </p:spPr>
        <p:txBody>
          <a:bodyPr/>
          <a:lstStyle/>
          <a:p>
            <a:r>
              <a:rPr lang="tr-TR" dirty="0" smtClean="0"/>
              <a:t>Akımın mikroskobik modeli:</a:t>
            </a:r>
            <a:endParaRPr lang="tr-TR" dirty="0"/>
          </a:p>
        </p:txBody>
      </p:sp>
      <p:pic>
        <p:nvPicPr>
          <p:cNvPr id="5" name="Resi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581" y="1962624"/>
            <a:ext cx="10428334" cy="3098710"/>
          </a:xfrm>
          <a:prstGeom prst="rect">
            <a:avLst/>
          </a:prstGeom>
        </p:spPr>
      </p:pic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3575" t="8296" r="1229" b="-1"/>
          <a:stretch/>
        </p:blipFill>
        <p:spPr>
          <a:xfrm>
            <a:off x="8682892" y="69273"/>
            <a:ext cx="2608564" cy="1967975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32218" y="4809532"/>
            <a:ext cx="3591114" cy="1126827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 rotWithShape="1">
          <a:blip r:embed="rId5"/>
          <a:srcRect l="7040" t="15841"/>
          <a:stretch/>
        </p:blipFill>
        <p:spPr>
          <a:xfrm>
            <a:off x="1345567" y="6033342"/>
            <a:ext cx="7524129" cy="337823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8869696" y="6003732"/>
            <a:ext cx="2272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b="1" dirty="0" smtClean="0"/>
              <a:t>sürüklenme hızı </a:t>
            </a:r>
            <a:r>
              <a:rPr lang="tr-TR" dirty="0" smtClean="0"/>
              <a:t>denir.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116649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3508" y="816453"/>
            <a:ext cx="10515600" cy="1298917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9844" y="1962970"/>
            <a:ext cx="3977647" cy="1397615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526" y="3591334"/>
            <a:ext cx="10231582" cy="1220568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76098" y="5008509"/>
            <a:ext cx="6632560" cy="1033905"/>
          </a:xfrm>
          <a:prstGeom prst="rect">
            <a:avLst/>
          </a:prstGeom>
        </p:spPr>
      </p:pic>
      <p:sp>
        <p:nvSpPr>
          <p:cNvPr id="9" name="Metin kutusu 8"/>
          <p:cNvSpPr txBox="1"/>
          <p:nvPr/>
        </p:nvSpPr>
        <p:spPr>
          <a:xfrm>
            <a:off x="3309844" y="6181505"/>
            <a:ext cx="4642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bazı kitaplarda s yerine d indisi kullanılır </a:t>
            </a:r>
            <a:r>
              <a:rPr lang="tr-TR" dirty="0" err="1" smtClean="0"/>
              <a:t>dirift</a:t>
            </a:r>
            <a:r>
              <a:rPr lang="tr-TR" dirty="0" smtClean="0"/>
              <a:t> 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7470676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3658" y="0"/>
            <a:ext cx="9078379" cy="662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7433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527" y="675776"/>
            <a:ext cx="10515600" cy="3769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846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434</Words>
  <Application>Microsoft Office PowerPoint</Application>
  <PresentationFormat>Geniş ekran</PresentationFormat>
  <Paragraphs>42</Paragraphs>
  <Slides>58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58</vt:i4>
      </vt:variant>
    </vt:vector>
  </HeadingPairs>
  <TitlesOfParts>
    <vt:vector size="62" baseType="lpstr">
      <vt:lpstr>Arial</vt:lpstr>
      <vt:lpstr>Calibri</vt:lpstr>
      <vt:lpstr>Calibri Light</vt:lpstr>
      <vt:lpstr>Office Teması</vt:lpstr>
      <vt:lpstr>Akım, Direnç ve Doğru Akım Devreleri</vt:lpstr>
      <vt:lpstr>PowerPoint Sunusu</vt:lpstr>
      <vt:lpstr>PowerPoint Sunusu</vt:lpstr>
      <vt:lpstr>PowerPoint Sunusu</vt:lpstr>
      <vt:lpstr>PowerPoint Sunusu</vt:lpstr>
      <vt:lpstr>Akımın mikroskobik modeli:</vt:lpstr>
      <vt:lpstr>PowerPoint Sunusu</vt:lpstr>
      <vt:lpstr>PowerPoint Sunusu</vt:lpstr>
      <vt:lpstr>PowerPoint Sunusu</vt:lpstr>
      <vt:lpstr>PowerPoint Sunusu</vt:lpstr>
      <vt:lpstr>Direnç ve Ohm Kanunu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Elektrik Devresinde Güç: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Elektrik Ölçü Aletleri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Akım, Direnç ve Doğru Akım Devreleri</dc:title>
  <dc:creator>mehmet batı</dc:creator>
  <cp:lastModifiedBy>mehmet batı</cp:lastModifiedBy>
  <cp:revision>23</cp:revision>
  <dcterms:created xsi:type="dcterms:W3CDTF">2020-04-04T11:52:30Z</dcterms:created>
  <dcterms:modified xsi:type="dcterms:W3CDTF">2021-03-20T13:55:32Z</dcterms:modified>
</cp:coreProperties>
</file>

<file path=docProps/thumbnail.jpeg>
</file>